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1057" r:id="rId2"/>
    <p:sldId id="1059" r:id="rId3"/>
    <p:sldId id="1061" r:id="rId4"/>
    <p:sldId id="1062" r:id="rId5"/>
    <p:sldId id="1063" r:id="rId6"/>
    <p:sldId id="1067" r:id="rId7"/>
    <p:sldId id="1071" r:id="rId8"/>
    <p:sldId id="1072" r:id="rId9"/>
    <p:sldId id="1074" r:id="rId10"/>
    <p:sldId id="1075" r:id="rId11"/>
    <p:sldId id="1077" r:id="rId12"/>
    <p:sldId id="1078" r:id="rId13"/>
    <p:sldId id="1080" r:id="rId14"/>
    <p:sldId id="1081" r:id="rId15"/>
    <p:sldId id="1082" r:id="rId16"/>
    <p:sldId id="1083" r:id="rId17"/>
    <p:sldId id="1085" r:id="rId18"/>
    <p:sldId id="1086" r:id="rId19"/>
    <p:sldId id="1087" r:id="rId20"/>
    <p:sldId id="1029" r:id="rId21"/>
  </p:sldIdLst>
  <p:sldSz cx="9144000" cy="6858000" type="screen4x3"/>
  <p:notesSz cx="7099300" cy="10234613"/>
  <p:embeddedFontLst>
    <p:embeddedFont>
      <p:font typeface="Microsoft JhengHei UI" panose="020B0604030504040204" pitchFamily="34" charset="-12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00"/>
    <a:srgbClr val="D2E200"/>
    <a:srgbClr val="D7E800"/>
    <a:srgbClr val="FFFFC1"/>
    <a:srgbClr val="FFFF66"/>
    <a:srgbClr val="F67B00"/>
    <a:srgbClr val="FF8205"/>
    <a:srgbClr val="FF9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0395" autoAdjust="0"/>
  </p:normalViewPr>
  <p:slideViewPr>
    <p:cSldViewPr>
      <p:cViewPr>
        <p:scale>
          <a:sx n="75" d="100"/>
          <a:sy n="75" d="100"/>
        </p:scale>
        <p:origin x="1642" y="3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8" y="42749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062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59C44-19B5-4A0C-9F81-9E66B791E36E}" type="datetimeFigureOut">
              <a:rPr lang="en-GB" smtClean="0"/>
              <a:pPr/>
              <a:t>03/05/2018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D433-EE94-4223-A9D7-1DD0906B88A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216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28" tIns="49515" rIns="99028" bIns="49515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28" tIns="49515" rIns="99028" bIns="49515" rtlCol="0"/>
          <a:lstStyle>
            <a:lvl1pPr algn="r">
              <a:defRPr sz="1300"/>
            </a:lvl1pPr>
          </a:lstStyle>
          <a:p>
            <a:fld id="{3FF2D804-D667-4FDF-AC26-C5456F832EF9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28" tIns="49515" rIns="99028" bIns="49515" rtlCol="0" anchor="ctr"/>
          <a:lstStyle/>
          <a:p>
            <a:endParaRPr lang="es-ES_tradn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28" tIns="49515" rIns="99028" bIns="49515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1"/>
          </a:xfrm>
          <a:prstGeom prst="rect">
            <a:avLst/>
          </a:prstGeom>
        </p:spPr>
        <p:txBody>
          <a:bodyPr vert="horz" lIns="99028" tIns="49515" rIns="99028" bIns="49515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9028" tIns="49515" rIns="99028" bIns="49515" rtlCol="0" anchor="b"/>
          <a:lstStyle>
            <a:lvl1pPr algn="r">
              <a:defRPr sz="1300"/>
            </a:lvl1pPr>
          </a:lstStyle>
          <a:p>
            <a:fld id="{823D3F9E-8EA0-4171-8ED1-F4FB752E25E0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638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 and we can also use this matrix</a:t>
            </a:r>
            <a:r>
              <a:rPr lang="en-GB" baseline="0" dirty="0" smtClean="0"/>
              <a:t> as a source of PCA</a:t>
            </a:r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00EA2F-FBDB-3A49-B710-76A5012E003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49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 smtClean="0"/>
              <a:t>Time variations</a:t>
            </a:r>
          </a:p>
          <a:p>
            <a:pPr lvl="1"/>
            <a:r>
              <a:rPr lang="en-GB" sz="2000" dirty="0" smtClean="0"/>
              <a:t>Similar to robustness analysis of dynamic systems</a:t>
            </a:r>
          </a:p>
          <a:p>
            <a:pPr lvl="1"/>
            <a:r>
              <a:rPr lang="en-GB" sz="2000" dirty="0" smtClean="0"/>
              <a:t>Transient effects can be seen</a:t>
            </a:r>
          </a:p>
          <a:p>
            <a:endParaRPr lang="en-US" dirty="0" smtClean="0"/>
          </a:p>
          <a:p>
            <a:r>
              <a:rPr lang="en-GB" sz="2400" dirty="0" smtClean="0"/>
              <a:t>Population heterogeneity</a:t>
            </a:r>
          </a:p>
          <a:p>
            <a:pPr lvl="1"/>
            <a:r>
              <a:rPr lang="en-GB" sz="2000" dirty="0" smtClean="0"/>
              <a:t>Mutants can be studied semi-quantitatively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00EA2F-FBDB-3A49-B710-76A5012E003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83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analysis is done with respect to a wild type phenotype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is done in 3 steps:</a:t>
            </a:r>
          </a:p>
          <a:p>
            <a:r>
              <a:rPr lang="en-US" sz="3100" dirty="0" smtClean="0"/>
              <a:t>we generate </a:t>
            </a:r>
            <a:r>
              <a:rPr lang="en-US" sz="3100" dirty="0" smtClean="0">
                <a:solidFill>
                  <a:srgbClr val="C00000"/>
                </a:solidFill>
              </a:rPr>
              <a:t>all mutants</a:t>
            </a:r>
          </a:p>
          <a:p>
            <a:r>
              <a:rPr lang="en-US" sz="3100" dirty="0" smtClean="0"/>
              <a:t>we </a:t>
            </a:r>
            <a:r>
              <a:rPr lang="en-US" sz="3100" dirty="0" smtClean="0">
                <a:solidFill>
                  <a:srgbClr val="C00000"/>
                </a:solidFill>
              </a:rPr>
              <a:t>simulate </a:t>
            </a:r>
            <a:r>
              <a:rPr lang="en-US" sz="3100" dirty="0" err="1" smtClean="0">
                <a:solidFill>
                  <a:srgbClr val="C00000"/>
                </a:solidFill>
              </a:rPr>
              <a:t>MaBoSS</a:t>
            </a:r>
            <a:r>
              <a:rPr lang="en-US" sz="3100" dirty="0" smtClean="0">
                <a:solidFill>
                  <a:srgbClr val="C00000"/>
                </a:solidFill>
              </a:rPr>
              <a:t> </a:t>
            </a:r>
            <a:r>
              <a:rPr lang="en-US" sz="3100" dirty="0" smtClean="0"/>
              <a:t>to associate to each mutant a probability of phenotype (e.g. Metastasis)</a:t>
            </a:r>
          </a:p>
          <a:p>
            <a:r>
              <a:rPr lang="en-US" sz="3100" dirty="0" smtClean="0"/>
              <a:t>we associate to double mutants, a type of genetic interactions depending on the computed </a:t>
            </a:r>
            <a:r>
              <a:rPr lang="en-US" sz="3100" dirty="0" smtClean="0">
                <a:solidFill>
                  <a:srgbClr val="C00000"/>
                </a:solidFill>
              </a:rPr>
              <a:t>epistasis value</a:t>
            </a:r>
            <a:r>
              <a:rPr lang="en-US" sz="3100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C00000"/>
                </a:solidFill>
              </a:rPr>
              <a:t>masking</a:t>
            </a:r>
            <a:r>
              <a:rPr lang="en-US" dirty="0" smtClean="0">
                <a:solidFill>
                  <a:srgbClr val="C00000"/>
                </a:solidFill>
              </a:rPr>
              <a:t> interaction</a:t>
            </a:r>
            <a:r>
              <a:rPr lang="en-US" dirty="0" smtClean="0"/>
              <a:t>: the double mutant has no advantage over one of the single mutants, or</a:t>
            </a:r>
          </a:p>
          <a:p>
            <a:pPr lvl="1"/>
            <a:r>
              <a:rPr lang="en-US" i="1" dirty="0" smtClean="0">
                <a:solidFill>
                  <a:srgbClr val="C00000"/>
                </a:solidFill>
              </a:rPr>
              <a:t>synergistic</a:t>
            </a:r>
            <a:r>
              <a:rPr lang="en-US" dirty="0" smtClean="0">
                <a:solidFill>
                  <a:srgbClr val="C00000"/>
                </a:solidFill>
              </a:rPr>
              <a:t> interaction</a:t>
            </a:r>
            <a:r>
              <a:rPr lang="en-US" dirty="0" smtClean="0"/>
              <a:t>: the double mutant is increasing or decreasing the probability of single mutants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D3F9E-8EA0-4171-8ED1-F4FB752E25E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927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CellNetOpt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BoolNet</a:t>
            </a:r>
            <a:r>
              <a:rPr lang="en-US" baseline="0" dirty="0" smtClean="0"/>
              <a:t>, Avatar, Cell Collective</a:t>
            </a:r>
          </a:p>
          <a:p>
            <a:r>
              <a:rPr lang="en-US" baseline="0" dirty="0" smtClean="0"/>
              <a:t>Intro a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com a code dumping site, people can download, fork and propose modifications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00EA2F-FBDB-3A49-B710-76A5012E0031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18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34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703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287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496050" y="152400"/>
            <a:ext cx="196215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3405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7979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GB" alt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GB" alt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18847FF3-6204-44A8-A4DC-04AB75F4A52B}" type="slidenum">
              <a:rPr lang="en-GB" altLang="es-ES_tradnl"/>
              <a:pPr/>
              <a:t>‹N°›</a:t>
            </a:fld>
            <a:endParaRPr lang="en-GB" altLang="es-ES_tradnl"/>
          </a:p>
        </p:txBody>
      </p:sp>
    </p:spTree>
    <p:extLst>
      <p:ext uri="{BB962C8B-B14F-4D97-AF65-F5344CB8AC3E}">
        <p14:creationId xmlns:p14="http://schemas.microsoft.com/office/powerpoint/2010/main" val="43698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692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197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 bwMode="auto">
          <a:xfrm>
            <a:off x="0" y="3592"/>
            <a:ext cx="9144000" cy="6854408"/>
          </a:xfrm>
          <a:prstGeom prst="rect">
            <a:avLst/>
          </a:prstGeom>
          <a:solidFill>
            <a:srgbClr val="F67B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icrosoft JhengHei UI" panose="020B0604030504040204" pitchFamily="34" charset="-120"/>
            </a:endParaRPr>
          </a:p>
        </p:txBody>
      </p:sp>
      <p:sp>
        <p:nvSpPr>
          <p:cNvPr id="12" name="11 Rectángulo"/>
          <p:cNvSpPr/>
          <p:nvPr userDrawn="1"/>
        </p:nvSpPr>
        <p:spPr bwMode="auto">
          <a:xfrm>
            <a:off x="0" y="6192838"/>
            <a:ext cx="9144000" cy="6651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icrosoft JhengHei UI" panose="020B0604030504040204" pitchFamily="34" charset="-12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>
            <a:off x="533400" y="1143000"/>
            <a:ext cx="8077200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>
              <a:ea typeface="Microsoft JhengHei UI" panose="020B0604030504040204" pitchFamily="34" charset="-120"/>
            </a:endParaRP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 dirty="0"/>
          </a:p>
        </p:txBody>
      </p:sp>
      <p:sp>
        <p:nvSpPr>
          <p:cNvPr id="2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_tradnl" dirty="0"/>
          </a:p>
        </p:txBody>
      </p:sp>
      <p:pic>
        <p:nvPicPr>
          <p:cNvPr id="27" name="Picture 15" descr="Z:\secrbioinfo\Documents Jennifer\Divers\Logo INSERM\logo_inserm_institut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20" y="6296183"/>
            <a:ext cx="17145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15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  <p:pic>
        <p:nvPicPr>
          <p:cNvPr id="29" name="Picture 1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0" b="28784"/>
          <a:stretch/>
        </p:blipFill>
        <p:spPr bwMode="auto">
          <a:xfrm>
            <a:off x="20128" y="6263772"/>
            <a:ext cx="1033214" cy="52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 13" descr="logo-MinesParisTech-86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98" y="6209664"/>
            <a:ext cx="7620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 11" descr="psl_logo_100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75" y="6219189"/>
            <a:ext cx="1050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6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202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3759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480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133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152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Microsoft JhengHei UI" panose="020B0604030504040204" pitchFamily="34" charset="-120"/>
              </a:defRPr>
            </a:lvl1pPr>
          </a:lstStyle>
          <a:p>
            <a:fld id="{9EB8D2FA-0270-4F6F-9647-BAE900CA64CF}" type="datetimeFigureOut">
              <a:rPr lang="es-ES_tradnl" smtClean="0"/>
              <a:pPr/>
              <a:t>03/05/2018</a:t>
            </a:fld>
            <a:endParaRPr lang="es-ES_trad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Microsoft JhengHei UI" panose="020B0604030504040204" pitchFamily="34" charset="-120"/>
              </a:defRPr>
            </a:lvl1pPr>
          </a:lstStyle>
          <a:p>
            <a:endParaRPr lang="es-ES_tradnl" dirty="0"/>
          </a:p>
        </p:txBody>
      </p:sp>
      <p:pic>
        <p:nvPicPr>
          <p:cNvPr id="1040" name="Picture 15" descr="Z:\secrbioinfo\Documents Jennifer\Divers\Logo INSERM\logo_inserm_instituts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20" y="6296183"/>
            <a:ext cx="17145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150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Microsoft JhengHei UI" panose="020B0604030504040204" pitchFamily="34" charset="-120"/>
              </a:defRPr>
            </a:lvl1pPr>
          </a:lstStyle>
          <a:p>
            <a:fld id="{F3DFDA7E-7CB6-4990-BCF0-79C7961C39D3}" type="slidenum">
              <a:rPr lang="es-ES_tradnl" smtClean="0"/>
              <a:pPr/>
              <a:t>‹N°›</a:t>
            </a:fld>
            <a:endParaRPr lang="es-ES_tradnl" dirty="0"/>
          </a:p>
        </p:txBody>
      </p:sp>
      <p:pic>
        <p:nvPicPr>
          <p:cNvPr id="11" name="Picture 13"/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0" b="28784"/>
          <a:stretch/>
        </p:blipFill>
        <p:spPr bwMode="auto">
          <a:xfrm>
            <a:off x="20128" y="6263772"/>
            <a:ext cx="1033214" cy="52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3" descr="logo-MinesParisTech-86.gif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98" y="6209664"/>
            <a:ext cx="7620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1" descr="psl_logo_100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75" y="6219189"/>
            <a:ext cx="1050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s-ES_tradnl" dirty="0" smtClean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s-ES_tradnl" dirty="0" smtClean="0"/>
              <a:t>Cliquez pour modifier les styles du texte du masque</a:t>
            </a:r>
          </a:p>
          <a:p>
            <a:pPr lvl="1"/>
            <a:r>
              <a:rPr lang="fr-FR" altLang="es-ES_tradnl" dirty="0" smtClean="0"/>
              <a:t>Deuxième niveau</a:t>
            </a:r>
          </a:p>
          <a:p>
            <a:pPr lvl="2"/>
            <a:r>
              <a:rPr lang="fr-FR" altLang="es-ES_tradnl" dirty="0" smtClean="0"/>
              <a:t>Troisième niveau</a:t>
            </a:r>
          </a:p>
          <a:p>
            <a:pPr lvl="3"/>
            <a:r>
              <a:rPr lang="fr-FR" altLang="es-ES_tradnl" dirty="0" smtClean="0"/>
              <a:t>Quatrième niveau</a:t>
            </a:r>
          </a:p>
          <a:p>
            <a:pPr lvl="4"/>
            <a:r>
              <a:rPr lang="fr-FR" altLang="es-ES_tradnl" dirty="0" smtClean="0"/>
              <a:t>Cinquième niveau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533400" y="1143000"/>
            <a:ext cx="8077200" cy="0"/>
          </a:xfrm>
          <a:prstGeom prst="line">
            <a:avLst/>
          </a:prstGeom>
          <a:noFill/>
          <a:ln w="50800">
            <a:solidFill>
              <a:srgbClr val="FF9D3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>
              <a:ea typeface="Microsoft JhengHei UI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6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icrosoft JhengHei UI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pitchFamily="-8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icrosoft JhengHei UI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icrosoft JhengHei UI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icrosoft JhengHei UI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icrosoft JhengHei UI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icrosoft JhengHei UI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ysbio-curie/Logical_modelling_pipel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ysbio-curie/Logical_modelling_pipelin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09600" y="1690464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icrosoft JhengHei UI" panose="020B0604030504040204" pitchFamily="34" charset="-120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  <a:ea typeface="Microsoft JhengHei UI" panose="020B0604030504040204" pitchFamily="34" charset="-12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Microsoft JhengHei UI" panose="020B0604030504040204" pitchFamily="34" charset="-12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Microsoft JhengHei UI" panose="020B0604030504040204" pitchFamily="34" charset="-12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Microsoft JhengHei UI" panose="020B0604030504040204" pitchFamily="34" charset="-12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GB" sz="3200" kern="0" dirty="0" smtClean="0">
                <a:solidFill>
                  <a:schemeClr val="bg1"/>
                </a:solidFill>
              </a:rPr>
              <a:t>Use of computational methods for logical modelling of biological networks deregulated in diseases</a:t>
            </a:r>
          </a:p>
          <a:p>
            <a:pPr algn="ctr"/>
            <a:r>
              <a:rPr lang="en-GB" sz="1400" kern="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GB" sz="2400" kern="0" dirty="0" smtClean="0">
                <a:solidFill>
                  <a:schemeClr val="bg1"/>
                </a:solidFill>
              </a:rPr>
              <a:t>A Montagud, P Traynard, L Martignetti, E Bonnet, E Barillot, A Zinovyev, L Calzone</a:t>
            </a:r>
          </a:p>
          <a:p>
            <a:pPr algn="ctr"/>
            <a:r>
              <a:rPr lang="en-GB" sz="1400" kern="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GB" i="1" kern="0" dirty="0" smtClean="0">
                <a:solidFill>
                  <a:schemeClr val="bg1"/>
                </a:solidFill>
              </a:rPr>
              <a:t>Briefings in Bioinformatics</a:t>
            </a:r>
            <a:r>
              <a:rPr lang="en-GB" kern="0" dirty="0">
                <a:solidFill>
                  <a:schemeClr val="bg1"/>
                </a:solidFill>
              </a:rPr>
              <a:t>, bbx163 </a:t>
            </a:r>
            <a:endParaRPr lang="en-GB" kern="0" dirty="0" smtClean="0">
              <a:solidFill>
                <a:schemeClr val="bg1"/>
              </a:solidFill>
            </a:endParaRPr>
          </a:p>
          <a:p>
            <a:pPr algn="ctr"/>
            <a:r>
              <a:rPr lang="en-GB" kern="0" dirty="0" smtClean="0">
                <a:solidFill>
                  <a:schemeClr val="bg1"/>
                </a:solidFill>
              </a:rPr>
              <a:t>DOI: 10.1093/bib/bbx163</a:t>
            </a:r>
          </a:p>
          <a:p>
            <a:pPr algn="ctr"/>
            <a:endParaRPr lang="en-GB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10"/>
          <p:cNvGrpSpPr/>
          <p:nvPr/>
        </p:nvGrpSpPr>
        <p:grpSpPr>
          <a:xfrm>
            <a:off x="6588224" y="2120148"/>
            <a:ext cx="2062269" cy="2893027"/>
            <a:chOff x="6974227" y="2120149"/>
            <a:chExt cx="2062269" cy="2893027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7" t="63775" r="58864" b="2686"/>
            <a:stretch/>
          </p:blipFill>
          <p:spPr bwMode="auto">
            <a:xfrm>
              <a:off x="6974227" y="2120149"/>
              <a:ext cx="2062269" cy="289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ZoneTexte 12"/>
            <p:cNvSpPr txBox="1"/>
            <p:nvPr/>
          </p:nvSpPr>
          <p:spPr>
            <a:xfrm>
              <a:off x="8263909" y="2195572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 smtClean="0"/>
                <a:t>k_up</a:t>
              </a:r>
              <a:endParaRPr lang="en-GB" sz="2000" dirty="0"/>
            </a:p>
          </p:txBody>
        </p:sp>
        <p:sp>
          <p:nvSpPr>
            <p:cNvPr id="11" name="ZoneTexte 13"/>
            <p:cNvSpPr txBox="1"/>
            <p:nvPr/>
          </p:nvSpPr>
          <p:spPr>
            <a:xfrm>
              <a:off x="7452320" y="2460444"/>
              <a:ext cx="767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k</a:t>
              </a:r>
              <a:r>
                <a:rPr lang="en-GB" sz="1400" dirty="0" err="1" smtClean="0"/>
                <a:t>_down</a:t>
              </a:r>
              <a:endParaRPr lang="en-GB" sz="1400" dirty="0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Analysing stable </a:t>
            </a:r>
            <a:r>
              <a:rPr lang="en-GB" dirty="0" smtClean="0"/>
              <a:t>states: </a:t>
            </a:r>
            <a:r>
              <a:rPr lang="en-GB" dirty="0" err="1" smtClean="0"/>
              <a:t>MaBoSS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09600" y="1447800"/>
            <a:ext cx="6050632" cy="471750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Gillespie </a:t>
            </a:r>
            <a:r>
              <a:rPr lang="en-US" sz="2800" dirty="0"/>
              <a:t>algorithm on the </a:t>
            </a:r>
            <a:r>
              <a:rPr lang="en-US" sz="2800" dirty="0">
                <a:solidFill>
                  <a:srgbClr val="C00000"/>
                </a:solidFill>
              </a:rPr>
              <a:t>Boolean transition state </a:t>
            </a:r>
            <a:r>
              <a:rPr lang="en-US" sz="2800" dirty="0" smtClean="0">
                <a:solidFill>
                  <a:srgbClr val="C00000"/>
                </a:solidFill>
              </a:rPr>
              <a:t>space</a:t>
            </a:r>
          </a:p>
          <a:p>
            <a:pPr lvl="1"/>
            <a:r>
              <a:rPr lang="en-US" sz="2400" dirty="0" smtClean="0"/>
              <a:t>Each </a:t>
            </a:r>
            <a:r>
              <a:rPr lang="en-US" sz="2400" dirty="0"/>
              <a:t>Boolean </a:t>
            </a:r>
            <a:r>
              <a:rPr lang="en-US" sz="2400" dirty="0" smtClean="0"/>
              <a:t>state has an </a:t>
            </a:r>
            <a:r>
              <a:rPr lang="en-US" sz="2400" dirty="0" smtClean="0">
                <a:solidFill>
                  <a:srgbClr val="C00000"/>
                </a:solidFill>
              </a:rPr>
              <a:t>associated probability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</a:rPr>
              <a:t>Rate of change </a:t>
            </a:r>
            <a:r>
              <a:rPr lang="en-US" sz="2400" dirty="0" smtClean="0"/>
              <a:t>associated to each transition </a:t>
            </a:r>
          </a:p>
          <a:p>
            <a:pPr lvl="2"/>
            <a:r>
              <a:rPr lang="en-US" sz="2000" dirty="0" smtClean="0"/>
              <a:t>rate </a:t>
            </a:r>
            <a:r>
              <a:rPr lang="en-US" sz="2000" dirty="0"/>
              <a:t>up and rate </a:t>
            </a:r>
            <a:r>
              <a:rPr lang="en-US" sz="2000" dirty="0" smtClean="0"/>
              <a:t>down</a:t>
            </a:r>
            <a:endParaRPr lang="en-US" sz="2000" dirty="0"/>
          </a:p>
          <a:p>
            <a:pPr lvl="1"/>
            <a:r>
              <a:rPr lang="fr-FR" sz="2400" dirty="0" err="1" smtClean="0"/>
              <a:t>Stochasticity</a:t>
            </a:r>
            <a:r>
              <a:rPr lang="en-US" sz="2400" dirty="0" smtClean="0"/>
              <a:t>, time</a:t>
            </a:r>
            <a:r>
              <a:rPr lang="en-US" sz="2400" dirty="0"/>
              <a:t>, </a:t>
            </a:r>
            <a:r>
              <a:rPr lang="en-US" sz="2400" dirty="0" smtClean="0"/>
              <a:t>probabilities</a:t>
            </a:r>
            <a:r>
              <a:rPr lang="en-US" sz="2400" dirty="0"/>
              <a:t>, </a:t>
            </a:r>
            <a:r>
              <a:rPr lang="en-US" sz="2400" dirty="0" smtClean="0"/>
              <a:t>…</a:t>
            </a:r>
            <a:r>
              <a:rPr lang="en-GB" sz="2400" dirty="0" smtClean="0"/>
              <a:t> </a:t>
            </a:r>
          </a:p>
          <a:p>
            <a:pPr lvl="2"/>
            <a:endParaRPr lang="en-GB" sz="2000" dirty="0" smtClean="0"/>
          </a:p>
          <a:p>
            <a:r>
              <a:rPr lang="en-GB" sz="2800" dirty="0" smtClean="0">
                <a:solidFill>
                  <a:srgbClr val="C00000"/>
                </a:solidFill>
              </a:rPr>
              <a:t>Perturbations</a:t>
            </a:r>
            <a:r>
              <a:rPr lang="en-GB" sz="2800" dirty="0" smtClean="0"/>
              <a:t> can be studied in a probabilistic manner</a:t>
            </a:r>
          </a:p>
          <a:p>
            <a:pPr lvl="1"/>
            <a:r>
              <a:rPr lang="en-GB" sz="2400" dirty="0" smtClean="0"/>
              <a:t>Transient effects, such as Knock downs</a:t>
            </a:r>
          </a:p>
          <a:p>
            <a:pPr lvl="1"/>
            <a:r>
              <a:rPr lang="en-GB" sz="2400" dirty="0" smtClean="0"/>
              <a:t>Dosage experiments</a:t>
            </a:r>
          </a:p>
          <a:p>
            <a:pPr lvl="2"/>
            <a:endParaRPr lang="en-GB" sz="2000" dirty="0" smtClean="0"/>
          </a:p>
          <a:p>
            <a:pPr algn="just"/>
            <a:r>
              <a:rPr lang="en-US" sz="2800" dirty="0"/>
              <a:t>Software developed by Stoll </a:t>
            </a:r>
            <a:r>
              <a:rPr lang="en-US" sz="2800" i="1" dirty="0"/>
              <a:t>et al</a:t>
            </a:r>
            <a:r>
              <a:rPr lang="en-US" sz="2800" dirty="0"/>
              <a:t>, </a:t>
            </a:r>
            <a:r>
              <a:rPr lang="en-US" sz="2800" i="1" dirty="0"/>
              <a:t>BMC Systems Biology </a:t>
            </a:r>
            <a:r>
              <a:rPr lang="en-US" sz="2800" dirty="0"/>
              <a:t>2012</a:t>
            </a:r>
          </a:p>
          <a:p>
            <a:pPr lvl="1" algn="just"/>
            <a:r>
              <a:rPr lang="en-US" sz="2400" dirty="0"/>
              <a:t>DOI: </a:t>
            </a:r>
            <a:r>
              <a:rPr lang="es-ES_tradnl" sz="2400" dirty="0" smtClean="0"/>
              <a:t>10.1186/1752-0509-6-116</a:t>
            </a:r>
          </a:p>
          <a:p>
            <a:pPr lvl="1" algn="just"/>
            <a:r>
              <a:rPr lang="en-US" sz="2400" dirty="0" err="1" smtClean="0"/>
              <a:t>MaBoSS</a:t>
            </a:r>
            <a:r>
              <a:rPr lang="en-US" sz="2400" dirty="0" smtClean="0"/>
              <a:t> 2.0: DOI: 10.1093/bioinformatics/btx123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03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MaBoSS solutions </a:t>
            </a:r>
            <a:r>
              <a:rPr lang="en-US" sz="3600" dirty="0"/>
              <a:t>of the Boolean model </a:t>
            </a:r>
            <a:r>
              <a:rPr lang="en-US" sz="3600" dirty="0" smtClean="0"/>
              <a:t>can be </a:t>
            </a:r>
            <a:r>
              <a:rPr lang="en-US" sz="3600" dirty="0"/>
              <a:t>interpreted biologically</a:t>
            </a:r>
            <a:endParaRPr lang="en-GB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95536" y="1447800"/>
            <a:ext cx="4024064" cy="4114800"/>
          </a:xfrm>
        </p:spPr>
        <p:txBody>
          <a:bodyPr/>
          <a:lstStyle/>
          <a:p>
            <a:r>
              <a:rPr lang="en-GB" sz="2400" dirty="0" smtClean="0"/>
              <a:t>Time variations</a:t>
            </a:r>
          </a:p>
          <a:p>
            <a:pPr lvl="1"/>
            <a:r>
              <a:rPr lang="en-GB" sz="2000" dirty="0" smtClean="0"/>
              <a:t>Similar to robustness analysis of dynamic systems</a:t>
            </a:r>
          </a:p>
          <a:p>
            <a:pPr lvl="1"/>
            <a:r>
              <a:rPr lang="en-GB" sz="2000" dirty="0" smtClean="0">
                <a:solidFill>
                  <a:srgbClr val="C00000"/>
                </a:solidFill>
              </a:rPr>
              <a:t>Transient effects </a:t>
            </a:r>
            <a:r>
              <a:rPr lang="en-GB" sz="2000" dirty="0" smtClean="0"/>
              <a:t>can be seen</a:t>
            </a:r>
            <a:endParaRPr lang="en-GB" sz="2000" dirty="0"/>
          </a:p>
          <a:p>
            <a:pPr lvl="1"/>
            <a:endParaRPr lang="en-GB" sz="2000" dirty="0" smtClean="0"/>
          </a:p>
          <a:p>
            <a:pPr lvl="2"/>
            <a:endParaRPr lang="en-GB" sz="1600" dirty="0" smtClean="0"/>
          </a:p>
          <a:p>
            <a:r>
              <a:rPr lang="en-GB" sz="2400" dirty="0" smtClean="0"/>
              <a:t>Population heterogeneity</a:t>
            </a:r>
          </a:p>
          <a:p>
            <a:pPr lvl="1"/>
            <a:r>
              <a:rPr lang="en-GB" sz="2000" dirty="0" smtClean="0"/>
              <a:t>Mutants can be studied </a:t>
            </a:r>
            <a:r>
              <a:rPr lang="en-GB" sz="2000" dirty="0" smtClean="0">
                <a:solidFill>
                  <a:srgbClr val="C00000"/>
                </a:solidFill>
              </a:rPr>
              <a:t>semi-quantitatively</a:t>
            </a:r>
          </a:p>
          <a:p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image4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11352" y="1224136"/>
            <a:ext cx="4581128" cy="4581128"/>
          </a:xfrm>
          <a:prstGeom prst="rect">
            <a:avLst/>
          </a:prstGeom>
          <a:ln/>
        </p:spPr>
      </p:pic>
      <p:pic>
        <p:nvPicPr>
          <p:cNvPr id="7" name="image53.png"/>
          <p:cNvPicPr>
            <a:picLocks noChangeAspect="1"/>
          </p:cNvPicPr>
          <p:nvPr/>
        </p:nvPicPr>
        <p:blipFill>
          <a:blip r:embed="rId3"/>
          <a:srcRect l="18341" r="17597"/>
          <a:stretch>
            <a:fillRect/>
          </a:stretch>
        </p:blipFill>
        <p:spPr>
          <a:xfrm>
            <a:off x="4788024" y="2115912"/>
            <a:ext cx="3673256" cy="40220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479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5815324"/>
            <a:ext cx="9144000" cy="104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Mutants in </a:t>
            </a:r>
            <a:r>
              <a:rPr lang="en-GB" sz="3600" dirty="0" err="1" smtClean="0"/>
              <a:t>MaBoSS</a:t>
            </a:r>
            <a:endParaRPr lang="en-GB" sz="3600" dirty="0"/>
          </a:p>
        </p:txBody>
      </p:sp>
      <p:sp>
        <p:nvSpPr>
          <p:cNvPr id="5" name="Rectangle 4"/>
          <p:cNvSpPr/>
          <p:nvPr/>
        </p:nvSpPr>
        <p:spPr>
          <a:xfrm>
            <a:off x="140090" y="6362164"/>
            <a:ext cx="1767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Cohen et al, </a:t>
            </a:r>
            <a:r>
              <a:rPr lang="fr-FR" sz="1400" dirty="0" err="1"/>
              <a:t>PLoS</a:t>
            </a:r>
            <a:r>
              <a:rPr lang="fr-FR" sz="1400" dirty="0"/>
              <a:t> </a:t>
            </a:r>
            <a:r>
              <a:rPr lang="fr-FR" sz="1400" dirty="0" err="1"/>
              <a:t>Comp</a:t>
            </a:r>
            <a:r>
              <a:rPr lang="fr-FR" sz="1400" dirty="0"/>
              <a:t> </a:t>
            </a:r>
            <a:r>
              <a:rPr lang="fr-FR" sz="1400" dirty="0" err="1"/>
              <a:t>Biol</a:t>
            </a:r>
            <a:r>
              <a:rPr lang="fr-FR" sz="1400" dirty="0"/>
              <a:t>, 2015</a:t>
            </a:r>
            <a:endParaRPr lang="en-US" sz="1400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2448322"/>
            <a:ext cx="9144000" cy="4437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8" name="Picture 6" descr="Fig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773238"/>
            <a:ext cx="4556125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402173" y="6444044"/>
            <a:ext cx="8339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eaLnBrk="1" hangingPunct="1"/>
            <a:r>
              <a:rPr lang="en-US" sz="1800">
                <a:latin typeface="+mn-lt"/>
              </a:rPr>
              <a:t>The model confirms the appearance of metastasis in the Notch++/p53-- double mutant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20788" y="1196975"/>
            <a:ext cx="2446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US"/>
              <a:t>Model prediction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580063" y="1195388"/>
            <a:ext cx="2719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US"/>
              <a:t>Mouse experiment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0"/>
          <a:stretch>
            <a:fillRect/>
          </a:stretch>
        </p:blipFill>
        <p:spPr bwMode="auto">
          <a:xfrm>
            <a:off x="5354638" y="1916113"/>
            <a:ext cx="2870200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5959475" y="1595438"/>
            <a:ext cx="2468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fr-FR" dirty="0"/>
              <a:t>NICD++/p53–</a:t>
            </a:r>
            <a:br>
              <a:rPr lang="fr-FR" dirty="0"/>
            </a:br>
            <a:endParaRPr lang="en-US" dirty="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5148263" y="5965825"/>
            <a:ext cx="383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*Chanrion et al. Nature Communications 2014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051300"/>
            <a:ext cx="4337050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Rectangle 4"/>
          <p:cNvSpPr/>
          <p:nvPr/>
        </p:nvSpPr>
        <p:spPr>
          <a:xfrm>
            <a:off x="21386" y="6098265"/>
            <a:ext cx="3351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Cohen et al, </a:t>
            </a:r>
            <a:r>
              <a:rPr lang="fr-FR" sz="1400" dirty="0" err="1"/>
              <a:t>PLoS</a:t>
            </a:r>
            <a:r>
              <a:rPr lang="fr-FR" sz="1400" dirty="0"/>
              <a:t> </a:t>
            </a:r>
            <a:r>
              <a:rPr lang="fr-FR" sz="1400" dirty="0" err="1"/>
              <a:t>Comp</a:t>
            </a:r>
            <a:r>
              <a:rPr lang="fr-FR" sz="1400" dirty="0"/>
              <a:t> </a:t>
            </a:r>
            <a:r>
              <a:rPr lang="fr-FR" sz="1400" dirty="0" err="1"/>
              <a:t>Biol</a:t>
            </a:r>
            <a:r>
              <a:rPr lang="fr-FR" sz="1400" dirty="0"/>
              <a:t>,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76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Can we predict genetic interactions?</a:t>
            </a:r>
            <a:endParaRPr lang="en-US" sz="3600" dirty="0"/>
          </a:p>
        </p:txBody>
      </p:sp>
      <p:grpSp>
        <p:nvGrpSpPr>
          <p:cNvPr id="4" name="Groupe 3"/>
          <p:cNvGrpSpPr/>
          <p:nvPr/>
        </p:nvGrpSpPr>
        <p:grpSpPr>
          <a:xfrm>
            <a:off x="179512" y="4941168"/>
            <a:ext cx="8690296" cy="998052"/>
            <a:chOff x="18220925" y="32809843"/>
            <a:chExt cx="8690296" cy="998052"/>
          </a:xfrm>
        </p:grpSpPr>
        <p:sp>
          <p:nvSpPr>
            <p:cNvPr id="5" name="Rectangle 4"/>
            <p:cNvSpPr/>
            <p:nvPr/>
          </p:nvSpPr>
          <p:spPr bwMode="auto">
            <a:xfrm>
              <a:off x="18220925" y="32809843"/>
              <a:ext cx="8507416" cy="9980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80" charset="-128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4" t="12800" r="31462" b="79067"/>
            <a:stretch/>
          </p:blipFill>
          <p:spPr bwMode="auto">
            <a:xfrm>
              <a:off x="18220925" y="33055463"/>
              <a:ext cx="3592595" cy="506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0" t="50000" r="11166" b="24387"/>
            <a:stretch/>
          </p:blipFill>
          <p:spPr bwMode="auto">
            <a:xfrm>
              <a:off x="22214383" y="32809844"/>
              <a:ext cx="4696838" cy="998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4119864" y="188364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i="1" dirty="0">
                <a:solidFill>
                  <a:srgbClr val="C00000"/>
                </a:solidFill>
              </a:rPr>
              <a:t>masking</a:t>
            </a:r>
            <a:r>
              <a:rPr lang="en-US" dirty="0">
                <a:solidFill>
                  <a:srgbClr val="C00000"/>
                </a:solidFill>
              </a:rPr>
              <a:t> interaction</a:t>
            </a:r>
            <a:r>
              <a:rPr lang="en-US" dirty="0"/>
              <a:t>: the double mutant has no advantage over one of the single </a:t>
            </a:r>
            <a:r>
              <a:rPr lang="en-US" dirty="0" smtClean="0"/>
              <a:t>mutants</a:t>
            </a:r>
          </a:p>
          <a:p>
            <a:pPr lvl="1"/>
            <a:endParaRPr lang="en-US" dirty="0"/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synergistic</a:t>
            </a:r>
            <a:r>
              <a:rPr lang="en-US" dirty="0">
                <a:solidFill>
                  <a:srgbClr val="C00000"/>
                </a:solidFill>
              </a:rPr>
              <a:t> interaction</a:t>
            </a:r>
            <a:r>
              <a:rPr lang="en-US" dirty="0"/>
              <a:t>: the double mutant is increasing or decreasing the probability of single mutants</a:t>
            </a:r>
          </a:p>
          <a:p>
            <a:endParaRPr lang="en-US" dirty="0"/>
          </a:p>
        </p:txBody>
      </p:sp>
      <p:grpSp>
        <p:nvGrpSpPr>
          <p:cNvPr id="9" name="8 Grupo"/>
          <p:cNvGrpSpPr/>
          <p:nvPr/>
        </p:nvGrpSpPr>
        <p:grpSpPr>
          <a:xfrm>
            <a:off x="284064" y="1268760"/>
            <a:ext cx="3851920" cy="3675888"/>
            <a:chOff x="284064" y="1757544"/>
            <a:chExt cx="3851920" cy="3675888"/>
          </a:xfrm>
        </p:grpSpPr>
        <p:pic>
          <p:nvPicPr>
            <p:cNvPr id="10" name="Picture 9" descr="Fig2.tif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2"/>
            <a:stretch/>
          </p:blipFill>
          <p:spPr>
            <a:xfrm>
              <a:off x="284064" y="1757544"/>
              <a:ext cx="3851920" cy="3675888"/>
            </a:xfrm>
            <a:prstGeom prst="rect">
              <a:avLst/>
            </a:prstGeom>
          </p:spPr>
        </p:pic>
        <p:sp>
          <p:nvSpPr>
            <p:cNvPr id="3" name="2 Rectángulo"/>
            <p:cNvSpPr/>
            <p:nvPr/>
          </p:nvSpPr>
          <p:spPr bwMode="auto">
            <a:xfrm>
              <a:off x="611560" y="1988840"/>
              <a:ext cx="288032" cy="3076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80" charset="-128"/>
              </a:endParaRPr>
            </a:p>
          </p:txBody>
        </p:sp>
        <p:sp>
          <p:nvSpPr>
            <p:cNvPr id="11" name="10 Rectángulo"/>
            <p:cNvSpPr/>
            <p:nvPr/>
          </p:nvSpPr>
          <p:spPr bwMode="auto">
            <a:xfrm>
              <a:off x="284064" y="4077072"/>
              <a:ext cx="903560" cy="13563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80" charset="-128"/>
              </a:endParaRP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-25158" y="5733256"/>
            <a:ext cx="3456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Calzone et al, Integrative Biology, 2015</a:t>
            </a:r>
            <a:endParaRPr lang="en-GB" sz="1400" dirty="0"/>
          </a:p>
        </p:txBody>
      </p:sp>
      <p:sp>
        <p:nvSpPr>
          <p:cNvPr id="14" name="Rectangle 4"/>
          <p:cNvSpPr/>
          <p:nvPr/>
        </p:nvSpPr>
        <p:spPr>
          <a:xfrm>
            <a:off x="-25158" y="4705399"/>
            <a:ext cx="3351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Cohen et al, </a:t>
            </a:r>
            <a:r>
              <a:rPr lang="fr-FR" sz="1400" dirty="0" err="1"/>
              <a:t>PLoS</a:t>
            </a:r>
            <a:r>
              <a:rPr lang="fr-FR" sz="1400" dirty="0"/>
              <a:t> </a:t>
            </a:r>
            <a:r>
              <a:rPr lang="fr-FR" sz="1400" dirty="0" err="1"/>
              <a:t>Comp</a:t>
            </a:r>
            <a:r>
              <a:rPr lang="fr-FR" sz="1400" dirty="0"/>
              <a:t> </a:t>
            </a:r>
            <a:r>
              <a:rPr lang="fr-FR" sz="1400" dirty="0" err="1"/>
              <a:t>Biol</a:t>
            </a:r>
            <a:r>
              <a:rPr lang="fr-FR" sz="1400" dirty="0"/>
              <a:t>,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99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genetic </a:t>
            </a:r>
            <a:r>
              <a:rPr lang="en-US" dirty="0"/>
              <a:t>interactions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3810000" cy="471750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Generate-First Choose-Later strategy</a:t>
            </a:r>
          </a:p>
          <a:p>
            <a:pPr lvl="2"/>
            <a:endParaRPr lang="en-GB" sz="120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GB" sz="2000" dirty="0" smtClean="0"/>
              <a:t>Generating all mutants</a:t>
            </a:r>
          </a:p>
          <a:p>
            <a:pPr lvl="1"/>
            <a:r>
              <a:rPr lang="en-GB" sz="1800" dirty="0" smtClean="0"/>
              <a:t>Single, double, KO, OE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smtClean="0"/>
              <a:t>Run all </a:t>
            </a:r>
            <a:r>
              <a:rPr lang="en-GB" sz="2000" dirty="0" err="1" smtClean="0"/>
              <a:t>MaBoSS</a:t>
            </a:r>
            <a:r>
              <a:rPr lang="en-GB" sz="2000" dirty="0" smtClean="0"/>
              <a:t> instances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smtClean="0"/>
              <a:t>Gather a table with all results</a:t>
            </a:r>
          </a:p>
          <a:p>
            <a:pPr marL="914400" lvl="1" indent="-514350"/>
            <a:r>
              <a:rPr lang="en-GB" sz="1600" dirty="0" smtClean="0"/>
              <a:t>Probabilities of all mutants across all stable states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sz="2000" dirty="0" smtClean="0"/>
              <a:t>Normalizing </a:t>
            </a:r>
            <a:r>
              <a:rPr lang="en-GB" sz="2000" dirty="0" err="1" smtClean="0"/>
              <a:t>MaBoSS</a:t>
            </a:r>
            <a:r>
              <a:rPr lang="en-GB" sz="2000" dirty="0" smtClean="0"/>
              <a:t> results</a:t>
            </a:r>
          </a:p>
          <a:p>
            <a:pPr marL="914400" lvl="1" indent="-514350"/>
            <a:r>
              <a:rPr lang="en-GB" sz="1600" dirty="0" smtClean="0"/>
              <a:t>Mutants vs WT</a:t>
            </a:r>
          </a:p>
          <a:p>
            <a:pPr marL="914400" lvl="1" indent="-514350"/>
            <a:r>
              <a:rPr lang="en-GB" sz="1600" dirty="0" smtClean="0"/>
              <a:t>Merge phenotypes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sz="2000" dirty="0" smtClean="0"/>
              <a:t>Analysing </a:t>
            </a:r>
            <a:r>
              <a:rPr lang="en-GB" sz="2000" dirty="0" smtClean="0">
                <a:solidFill>
                  <a:srgbClr val="C00000"/>
                </a:solidFill>
              </a:rPr>
              <a:t>genetic interactions</a:t>
            </a:r>
          </a:p>
          <a:p>
            <a:endParaRPr lang="en-GB" sz="2000" dirty="0" smtClean="0"/>
          </a:p>
          <a:p>
            <a:endParaRPr lang="en-GB" sz="2000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6" descr="Fig3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5"/>
          <a:stretch/>
        </p:blipFill>
        <p:spPr bwMode="auto">
          <a:xfrm>
            <a:off x="1187624" y="1216240"/>
            <a:ext cx="2664296" cy="562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21386" y="3861048"/>
            <a:ext cx="16755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Cohen et al, </a:t>
            </a:r>
            <a:r>
              <a:rPr lang="fr-FR" sz="1400" dirty="0" err="1"/>
              <a:t>PLoS</a:t>
            </a:r>
            <a:r>
              <a:rPr lang="fr-FR" sz="1400" dirty="0"/>
              <a:t> </a:t>
            </a:r>
            <a:r>
              <a:rPr lang="fr-FR" sz="1400" dirty="0" err="1"/>
              <a:t>Comp</a:t>
            </a:r>
            <a:r>
              <a:rPr lang="fr-FR" sz="1400" dirty="0"/>
              <a:t> </a:t>
            </a:r>
            <a:r>
              <a:rPr lang="fr-FR" sz="1400" dirty="0" err="1"/>
              <a:t>Biol</a:t>
            </a:r>
            <a:r>
              <a:rPr lang="fr-FR" sz="1400" dirty="0"/>
              <a:t>,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02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644008" y="6093296"/>
            <a:ext cx="4499992" cy="770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genetic interactions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5" t="22810" r="10000" b="18051"/>
          <a:stretch/>
        </p:blipFill>
        <p:spPr bwMode="auto">
          <a:xfrm>
            <a:off x="23480" y="1772816"/>
            <a:ext cx="4734046" cy="337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3" t="24026" r="19987" b="17038"/>
          <a:stretch/>
        </p:blipFill>
        <p:spPr bwMode="auto">
          <a:xfrm>
            <a:off x="4508553" y="1484784"/>
            <a:ext cx="4635445" cy="226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67544" y="5752012"/>
            <a:ext cx="345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Calzone et al, Integrative Biology, 2015</a:t>
            </a:r>
            <a:endParaRPr lang="en-GB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18557" r="20253" b="12784"/>
          <a:stretch/>
        </p:blipFill>
        <p:spPr bwMode="auto">
          <a:xfrm>
            <a:off x="4491773" y="3754043"/>
            <a:ext cx="4652225" cy="265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84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Studying mutants variability on phenotypes of interest</a:t>
            </a:r>
            <a:endParaRPr lang="en-GB" sz="3600" dirty="0"/>
          </a:p>
        </p:txBody>
      </p:sp>
      <p:pic>
        <p:nvPicPr>
          <p:cNvPr id="3074" name="Picture 2" descr="C:\Users\Arnau\Desktop\Tutorial\+ from GDocs to MD\Images\image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53" y="1208125"/>
            <a:ext cx="6771094" cy="56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6093296"/>
            <a:ext cx="9144000" cy="792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Robustness analysis of genetic interactions with respect to the </a:t>
            </a:r>
            <a:r>
              <a:rPr lang="en-US" sz="2800" dirty="0" smtClean="0">
                <a:solidFill>
                  <a:srgbClr val="C00000"/>
                </a:solidFill>
              </a:rPr>
              <a:t>phenotype probability</a:t>
            </a:r>
            <a:endParaRPr lang="en-GB" sz="28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C:\Users\Arnau\Desktop\Tutorial\+ from GDocs to MD\Images\image_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528"/>
            <a:ext cx="6416076" cy="56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084168" y="1231007"/>
            <a:ext cx="2932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Does a mutant </a:t>
            </a:r>
            <a:r>
              <a:rPr lang="en-GB" dirty="0" smtClean="0">
                <a:solidFill>
                  <a:srgbClr val="C00000"/>
                </a:solidFill>
              </a:rPr>
              <a:t>enhance or diminish</a:t>
            </a:r>
            <a:r>
              <a:rPr lang="en-GB" dirty="0" smtClean="0"/>
              <a:t> the probability to reach Migration phenotype?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45.77</a:t>
            </a:r>
            <a:r>
              <a:rPr lang="en-US" dirty="0"/>
              <a:t>% </a:t>
            </a:r>
            <a:r>
              <a:rPr lang="en-US" dirty="0" smtClean="0"/>
              <a:t>mutant </a:t>
            </a:r>
            <a:r>
              <a:rPr lang="en-US" dirty="0"/>
              <a:t>combinations </a:t>
            </a:r>
            <a:r>
              <a:rPr lang="en-US" dirty="0" smtClean="0">
                <a:solidFill>
                  <a:srgbClr val="C00000"/>
                </a:solidFill>
              </a:rPr>
              <a:t>abolish </a:t>
            </a:r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smtClean="0">
                <a:solidFill>
                  <a:srgbClr val="C00000"/>
                </a:solidFill>
              </a:rPr>
              <a:t>phenotype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KO of genes required </a:t>
            </a:r>
            <a:r>
              <a:rPr lang="en-US" dirty="0" smtClean="0"/>
              <a:t>for activation of Migration </a:t>
            </a:r>
            <a:r>
              <a:rPr lang="en-US" dirty="0"/>
              <a:t>node, </a:t>
            </a:r>
            <a:r>
              <a:rPr lang="en-US" dirty="0" smtClean="0"/>
              <a:t>which </a:t>
            </a:r>
            <a:r>
              <a:rPr lang="en-US" dirty="0"/>
              <a:t>is the node that </a:t>
            </a:r>
            <a:r>
              <a:rPr lang="en-US" dirty="0">
                <a:solidFill>
                  <a:srgbClr val="C00000"/>
                </a:solidFill>
              </a:rPr>
              <a:t>requires more activated genes </a:t>
            </a:r>
            <a:r>
              <a:rPr lang="en-US" dirty="0"/>
              <a:t>in the </a:t>
            </a:r>
            <a:r>
              <a:rPr lang="en-US" dirty="0" smtClean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Additionally</a:t>
            </a:r>
            <a:r>
              <a:rPr lang="en-US" dirty="0"/>
              <a:t>, we find </a:t>
            </a:r>
            <a:r>
              <a:rPr lang="en-US" dirty="0">
                <a:solidFill>
                  <a:srgbClr val="C00000"/>
                </a:solidFill>
              </a:rPr>
              <a:t>overexpression of genes </a:t>
            </a:r>
            <a:r>
              <a:rPr lang="en-US" dirty="0"/>
              <a:t>that are </a:t>
            </a:r>
            <a:r>
              <a:rPr lang="en-US" dirty="0">
                <a:solidFill>
                  <a:srgbClr val="C00000"/>
                </a:solidFill>
              </a:rPr>
              <a:t>anti-migratory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pro-apoptotic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156405" y="2646204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WT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12" name="11 Flecha abajo"/>
          <p:cNvSpPr/>
          <p:nvPr/>
        </p:nvSpPr>
        <p:spPr bwMode="auto">
          <a:xfrm>
            <a:off x="2354363" y="3052282"/>
            <a:ext cx="147822" cy="723849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80" charset="-128"/>
            </a:endParaRPr>
          </a:p>
        </p:txBody>
      </p:sp>
      <p:sp>
        <p:nvSpPr>
          <p:cNvPr id="9" name="9 CuadroTexto"/>
          <p:cNvSpPr txBox="1"/>
          <p:nvPr/>
        </p:nvSpPr>
        <p:spPr>
          <a:xfrm>
            <a:off x="1329374" y="1484784"/>
            <a:ext cx="273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  <a:ea typeface="Microsoft JhengHei UI" panose="020B0604030504040204" pitchFamily="34" charset="-120"/>
              </a:rPr>
              <a:t>Lots of mutants annihilate </a:t>
            </a:r>
          </a:p>
          <a:p>
            <a:pPr algn="ctr"/>
            <a:r>
              <a:rPr lang="en-GB" b="1" dirty="0" smtClean="0">
                <a:solidFill>
                  <a:srgbClr val="C00000"/>
                </a:solidFill>
                <a:ea typeface="Microsoft JhengHei UI" panose="020B0604030504040204" pitchFamily="34" charset="-120"/>
              </a:rPr>
              <a:t>this phenotype</a:t>
            </a:r>
            <a:endParaRPr lang="en-GB" b="1" dirty="0">
              <a:solidFill>
                <a:srgbClr val="C00000"/>
              </a:solidFill>
              <a:ea typeface="Microsoft JhengHei UI" panose="020B0604030504040204" pitchFamily="34" charset="-120"/>
            </a:endParaRPr>
          </a:p>
        </p:txBody>
      </p:sp>
      <p:sp>
        <p:nvSpPr>
          <p:cNvPr id="13" name="11 Flecha abajo"/>
          <p:cNvSpPr/>
          <p:nvPr/>
        </p:nvSpPr>
        <p:spPr bwMode="auto">
          <a:xfrm rot="3114222">
            <a:off x="1372132" y="1840568"/>
            <a:ext cx="147822" cy="723849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Microsoft JhengHei UI" panose="020B0604030504040204" pitchFamily="34" charset="-120"/>
            </a:endParaRPr>
          </a:p>
        </p:txBody>
      </p:sp>
      <p:sp>
        <p:nvSpPr>
          <p:cNvPr id="14" name="9 CuadroTexto"/>
          <p:cNvSpPr txBox="1"/>
          <p:nvPr/>
        </p:nvSpPr>
        <p:spPr>
          <a:xfrm>
            <a:off x="3455817" y="4086469"/>
            <a:ext cx="24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  <a:ea typeface="Microsoft JhengHei UI" panose="020B0604030504040204" pitchFamily="34" charset="-120"/>
              </a:rPr>
              <a:t>Some mutants increase</a:t>
            </a:r>
          </a:p>
          <a:p>
            <a:pPr algn="ctr"/>
            <a:r>
              <a:rPr lang="en-GB" b="1" dirty="0" smtClean="0">
                <a:solidFill>
                  <a:srgbClr val="C00000"/>
                </a:solidFill>
                <a:ea typeface="Microsoft JhengHei UI" panose="020B0604030504040204" pitchFamily="34" charset="-120"/>
              </a:rPr>
              <a:t>this phenotype</a:t>
            </a:r>
            <a:endParaRPr lang="en-GB" b="1" dirty="0">
              <a:solidFill>
                <a:srgbClr val="C00000"/>
              </a:solidFill>
              <a:ea typeface="Microsoft JhengHei UI" panose="020B0604030504040204" pitchFamily="34" charset="-120"/>
            </a:endParaRPr>
          </a:p>
        </p:txBody>
      </p:sp>
      <p:sp>
        <p:nvSpPr>
          <p:cNvPr id="15" name="11 Flecha abajo"/>
          <p:cNvSpPr/>
          <p:nvPr/>
        </p:nvSpPr>
        <p:spPr bwMode="auto">
          <a:xfrm rot="3114222">
            <a:off x="3759885" y="4737879"/>
            <a:ext cx="147822" cy="723849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Microsoft JhengHei UI" panose="020B0604030504040204" pitchFamily="34" charset="-120"/>
            </a:endParaRPr>
          </a:p>
        </p:txBody>
      </p:sp>
      <p:sp>
        <p:nvSpPr>
          <p:cNvPr id="16" name="11 Flecha abajo"/>
          <p:cNvSpPr/>
          <p:nvPr/>
        </p:nvSpPr>
        <p:spPr bwMode="auto">
          <a:xfrm rot="1512154">
            <a:off x="4299105" y="4963121"/>
            <a:ext cx="147822" cy="723849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Microsoft JhengHei UI" panose="020B0604030504040204" pitchFamily="34" charset="-120"/>
            </a:endParaRPr>
          </a:p>
        </p:txBody>
      </p:sp>
      <p:sp>
        <p:nvSpPr>
          <p:cNvPr id="17" name="11 Flecha abajo"/>
          <p:cNvSpPr/>
          <p:nvPr/>
        </p:nvSpPr>
        <p:spPr bwMode="auto">
          <a:xfrm rot="19744524" flipH="1">
            <a:off x="5122293" y="4820094"/>
            <a:ext cx="147822" cy="723849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57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539552" y="152400"/>
            <a:ext cx="8141096" cy="914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ヒラギノ角ゴ Pro W3" charset="0"/>
                <a:cs typeface="ヒラギノ角ゴ Pro W3" charset="0"/>
              </a:rPr>
              <a:t>Robustness </a:t>
            </a:r>
            <a:r>
              <a:rPr lang="en-US" sz="3600" dirty="0">
                <a:latin typeface="Arial" charset="0"/>
                <a:ea typeface="ヒラギノ角ゴ Pro W3" charset="0"/>
                <a:cs typeface="ヒラギノ角ゴ Pro W3" charset="0"/>
              </a:rPr>
              <a:t>of the </a:t>
            </a:r>
            <a:r>
              <a:rPr lang="en-US" sz="3600" dirty="0" smtClean="0">
                <a:latin typeface="Arial" charset="0"/>
                <a:ea typeface="ヒラギノ角ゴ Pro W3" charset="0"/>
                <a:cs typeface="ヒラギノ角ゴ Pro W3" charset="0"/>
              </a:rPr>
              <a:t>model’s logical rules</a:t>
            </a:r>
            <a:endParaRPr lang="en-US" sz="3600" dirty="0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32370" y="1330628"/>
            <a:ext cx="8248278" cy="4391025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  <a:defRPr/>
            </a:pPr>
            <a:r>
              <a:rPr lang="en-US" sz="20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Can we confirm that the </a:t>
            </a:r>
            <a:r>
              <a:rPr lang="en-US" sz="2000" b="0" dirty="0" smtClean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proposed model is robust </a:t>
            </a:r>
            <a:r>
              <a:rPr lang="en-US" sz="20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with respect to small changes?</a:t>
            </a:r>
          </a:p>
          <a:p>
            <a:pPr marL="342900" indent="-342900">
              <a:buFont typeface="Wingdings" charset="2"/>
              <a:buChar char="Ø"/>
              <a:defRPr/>
            </a:pPr>
            <a:r>
              <a:rPr lang="en-US" sz="20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Is there one model or a family of models that could be equivalent?</a:t>
            </a:r>
          </a:p>
          <a:p>
            <a:pPr marL="342900" indent="-342900">
              <a:buFont typeface="Wingdings" charset="2"/>
              <a:buChar char="Ø"/>
              <a:defRPr/>
            </a:pPr>
            <a:r>
              <a:rPr lang="en-US" sz="20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Can we identify the </a:t>
            </a:r>
            <a:r>
              <a:rPr lang="en-US" sz="2000" b="0" dirty="0" smtClean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“weak spots”</a:t>
            </a:r>
            <a:r>
              <a:rPr lang="en-US" sz="20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 of the model?</a:t>
            </a:r>
          </a:p>
          <a:p>
            <a:pPr marL="0" indent="0">
              <a:buFontTx/>
              <a:buNone/>
              <a:defRPr/>
            </a:pPr>
            <a:endParaRPr lang="en-US" sz="1600" b="0" dirty="0" smtClean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marL="0" indent="0">
              <a:buFontTx/>
              <a:buNone/>
              <a:defRPr/>
            </a:pPr>
            <a:r>
              <a:rPr lang="en-US" sz="18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Three </a:t>
            </a:r>
            <a:r>
              <a:rPr lang="en-US" sz="18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tests were </a:t>
            </a:r>
            <a:r>
              <a:rPr lang="en-US" sz="18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performed on logical rules</a:t>
            </a:r>
            <a:endParaRPr lang="en-US" sz="1800" b="0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One operator in all rules </a:t>
            </a:r>
            <a:r>
              <a:rPr lang="en-US" sz="18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was </a:t>
            </a:r>
            <a:r>
              <a:rPr lang="en-US" sz="18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changed		(</a:t>
            </a:r>
            <a:r>
              <a:rPr lang="en-US" sz="1800" b="0" dirty="0" err="1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f.i</a:t>
            </a:r>
            <a:r>
              <a:rPr lang="en-US" sz="18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., from AND to OR)</a:t>
            </a:r>
            <a:endParaRPr lang="en-US" sz="1800" b="0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Two operators in one rule </a:t>
            </a:r>
            <a:r>
              <a:rPr lang="en-US" sz="18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were changed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One operator in two rules </a:t>
            </a:r>
            <a:r>
              <a:rPr lang="en-US" sz="18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was changed</a:t>
            </a:r>
          </a:p>
          <a:p>
            <a:pPr>
              <a:defRPr/>
            </a:pPr>
            <a:endParaRPr lang="en-US" sz="2000" b="0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marL="0" indent="0">
              <a:buFontTx/>
              <a:buNone/>
              <a:defRPr/>
            </a:pPr>
            <a:r>
              <a:rPr lang="en-US" sz="20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Question: how do these </a:t>
            </a:r>
            <a:r>
              <a:rPr lang="en-US" sz="2000" b="0" dirty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changes</a:t>
            </a:r>
            <a:r>
              <a:rPr lang="en-US" sz="20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 affect the </a:t>
            </a:r>
            <a:r>
              <a:rPr lang="en-US" sz="2000" b="0" dirty="0">
                <a:solidFill>
                  <a:srgbClr val="C00000"/>
                </a:solidFill>
                <a:ea typeface="ヒラギノ角ゴ Pro W3" charset="0"/>
                <a:cs typeface="ヒラギノ角ゴ Pro W3" charset="0"/>
              </a:rPr>
              <a:t>probability</a:t>
            </a:r>
            <a:r>
              <a:rPr lang="en-US" sz="2000" b="0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 to reach a phenotype</a:t>
            </a:r>
            <a:r>
              <a:rPr lang="en-US" sz="2000" b="0" dirty="0" smtClean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?</a:t>
            </a:r>
            <a:endParaRPr lang="en-US" sz="2000" b="0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40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5815324"/>
            <a:ext cx="9144000" cy="104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5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543" y="2808574"/>
            <a:ext cx="4531317" cy="4004801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Robustness analysis of </a:t>
            </a:r>
            <a:r>
              <a:rPr lang="en-US" sz="3200" dirty="0">
                <a:solidFill>
                  <a:srgbClr val="C00000"/>
                </a:solidFill>
              </a:rPr>
              <a:t>logical gates </a:t>
            </a:r>
            <a:r>
              <a:rPr lang="en-US" sz="3200" dirty="0"/>
              <a:t>with respect to the phenotype probability</a:t>
            </a:r>
            <a:endParaRPr lang="en-GB" sz="32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09600" y="1330424"/>
            <a:ext cx="7772400" cy="4114800"/>
          </a:xfrm>
        </p:spPr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The model is </a:t>
            </a:r>
            <a:r>
              <a:rPr lang="en-US" sz="2000" dirty="0" smtClean="0">
                <a:solidFill>
                  <a:prstClr val="black"/>
                </a:solidFill>
              </a:rPr>
              <a:t>quite robust </a:t>
            </a:r>
            <a:r>
              <a:rPr lang="en-US" sz="2000" dirty="0">
                <a:solidFill>
                  <a:prstClr val="black"/>
                </a:solidFill>
              </a:rPr>
              <a:t>with respect to all phenotypes </a:t>
            </a:r>
            <a:endParaRPr lang="en-US" sz="2000" dirty="0" smtClean="0">
              <a:solidFill>
                <a:prstClr val="black"/>
              </a:solidFill>
            </a:endParaRPr>
          </a:p>
          <a:p>
            <a:pPr lvl="1"/>
            <a:r>
              <a:rPr lang="en-US" sz="1600" dirty="0" smtClean="0">
                <a:solidFill>
                  <a:prstClr val="black"/>
                </a:solidFill>
              </a:rPr>
              <a:t>Metastasis is the least robust</a:t>
            </a:r>
            <a:endParaRPr lang="en-US" sz="16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The rules of some genes need to be more stringent: </a:t>
            </a:r>
            <a:r>
              <a:rPr lang="en-US" sz="2000" dirty="0" smtClean="0">
                <a:solidFill>
                  <a:srgbClr val="C00000"/>
                </a:solidFill>
              </a:rPr>
              <a:t>AKT1 and p53 in particular (anti-migratory)</a:t>
            </a:r>
            <a:endParaRPr lang="en-US" sz="2000" dirty="0">
              <a:solidFill>
                <a:srgbClr val="C00000"/>
              </a:solidFill>
            </a:endParaRPr>
          </a:p>
          <a:p>
            <a:endParaRPr lang="en-GB" dirty="0"/>
          </a:p>
        </p:txBody>
      </p:sp>
      <p:pic>
        <p:nvPicPr>
          <p:cNvPr id="5122" name="Picture 2" descr="C:\Users\Arnau\Desktop\Tutorial\+ from GDocs to MD\Images\image_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2764215"/>
            <a:ext cx="4586003" cy="404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478965" y="3119522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</a:rPr>
              <a:t>WT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9" name="8 Flecha abajo"/>
          <p:cNvSpPr/>
          <p:nvPr/>
        </p:nvSpPr>
        <p:spPr bwMode="auto">
          <a:xfrm rot="16200000">
            <a:off x="2134002" y="3170767"/>
            <a:ext cx="147822" cy="297622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10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Pipeline of methods outline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09600" y="1447800"/>
            <a:ext cx="7772400" cy="471750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b="1" dirty="0" smtClean="0"/>
              <a:t>Simulation of Boolean model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GB" sz="1800" dirty="0" smtClean="0"/>
              <a:t>Analysing the network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GB" sz="1800" dirty="0" smtClean="0"/>
              <a:t>Analysing stable solutions</a:t>
            </a:r>
          </a:p>
          <a:p>
            <a:pPr lvl="2"/>
            <a:r>
              <a:rPr lang="en-GB" sz="1400" dirty="0" smtClean="0"/>
              <a:t>Principal component analysis</a:t>
            </a:r>
          </a:p>
          <a:p>
            <a:pPr lvl="2"/>
            <a:r>
              <a:rPr lang="en-GB" sz="1400" dirty="0" smtClean="0"/>
              <a:t>Displaying asymptotic solutions</a:t>
            </a:r>
          </a:p>
          <a:p>
            <a:pPr marL="914400" lvl="2" indent="0">
              <a:buNone/>
            </a:pPr>
            <a:endParaRPr lang="en-GB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/>
              <a:t>Predicting genetic interactions of mutants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Robustness analysis of genetic interactions with respect to the phenotype probability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/>
              <a:t>Robustness analysis of logical gates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Robustness analysis of logical gates with respect to the phenotype probability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Robustness analysis of logical gates with respect to the stable states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43306" t="11571" r="1963" b="4640"/>
          <a:stretch/>
        </p:blipFill>
        <p:spPr>
          <a:xfrm>
            <a:off x="4120853" y="2060849"/>
            <a:ext cx="5023147" cy="480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52400"/>
            <a:ext cx="7696200" cy="914400"/>
          </a:xfrm>
        </p:spPr>
        <p:txBody>
          <a:bodyPr/>
          <a:lstStyle/>
          <a:p>
            <a:r>
              <a:rPr lang="en-US" dirty="0"/>
              <a:t>Logical modelling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96" y="1447800"/>
            <a:ext cx="3810000" cy="4645496"/>
          </a:xfrm>
        </p:spPr>
        <p:txBody>
          <a:bodyPr>
            <a:noAutofit/>
          </a:bodyPr>
          <a:lstStyle/>
          <a:p>
            <a:r>
              <a:rPr lang="en-US" sz="1800" dirty="0" smtClean="0"/>
              <a:t>Extensive and comprehensive studies can be done with a validated model and tools on the field</a:t>
            </a:r>
          </a:p>
          <a:p>
            <a:r>
              <a:rPr lang="en-US" sz="1800" dirty="0" smtClean="0"/>
              <a:t>Experimentally friendly hypotheses can come out of these studies</a:t>
            </a:r>
          </a:p>
          <a:p>
            <a:endParaRPr lang="en-US" sz="1200" dirty="0" smtClean="0"/>
          </a:p>
          <a:p>
            <a:r>
              <a:rPr lang="en-US" sz="1800" dirty="0" smtClean="0"/>
              <a:t>We aim to:</a:t>
            </a:r>
          </a:p>
          <a:p>
            <a:pPr lvl="1"/>
            <a:r>
              <a:rPr lang="en-US" sz="1600" dirty="0" smtClean="0"/>
              <a:t>include other tools in the pipeline to get more insight from a model</a:t>
            </a:r>
          </a:p>
          <a:p>
            <a:pPr lvl="1"/>
            <a:r>
              <a:rPr lang="en-US" sz="1600" dirty="0" smtClean="0"/>
              <a:t>be included in existing frameworks</a:t>
            </a:r>
          </a:p>
          <a:p>
            <a:pPr lvl="1"/>
            <a:r>
              <a:rPr lang="en-US" sz="1600" dirty="0" smtClean="0"/>
              <a:t>show examples using other models in SBML format</a:t>
            </a:r>
          </a:p>
          <a:p>
            <a:pPr lvl="1"/>
            <a:r>
              <a:rPr lang="en-US" sz="1600" dirty="0" smtClean="0">
                <a:solidFill>
                  <a:srgbClr val="C00000"/>
                </a:solidFill>
              </a:rPr>
              <a:t>provide a webpage with all scripts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dirty="0" smtClean="0">
                <a:solidFill>
                  <a:srgbClr val="C00000"/>
                </a:solidFill>
              </a:rPr>
              <a:t>s </a:t>
            </a:r>
            <a:r>
              <a:rPr lang="en-US" sz="1600" dirty="0">
                <a:solidFill>
                  <a:srgbClr val="C00000"/>
                </a:solidFill>
              </a:rPr>
              <a:t>well as </a:t>
            </a:r>
            <a:r>
              <a:rPr lang="en-US" sz="1600" dirty="0" smtClean="0">
                <a:solidFill>
                  <a:srgbClr val="C00000"/>
                </a:solidFill>
              </a:rPr>
              <a:t>a Docker </a:t>
            </a:r>
            <a:r>
              <a:rPr lang="en-US" sz="1600" dirty="0">
                <a:solidFill>
                  <a:srgbClr val="C00000"/>
                </a:solidFill>
              </a:rPr>
              <a:t>container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0" y="1258416"/>
            <a:ext cx="3810000" cy="4114800"/>
          </a:xfrm>
        </p:spPr>
        <p:txBody>
          <a:bodyPr/>
          <a:lstStyle/>
          <a:p>
            <a:r>
              <a:rPr lang="en-GB" sz="1800" dirty="0">
                <a:hlinkClick r:id="rId4"/>
              </a:rPr>
              <a:t>https://</a:t>
            </a:r>
            <a:r>
              <a:rPr lang="en-GB" sz="1800" dirty="0" smtClean="0">
                <a:hlinkClick r:id="rId4"/>
              </a:rPr>
              <a:t>github.com/sysbio-curie/Logical_modelling_pipeline</a:t>
            </a:r>
            <a:r>
              <a:rPr lang="en-GB" sz="1800" dirty="0" smtClean="0"/>
              <a:t> </a:t>
            </a:r>
            <a:endParaRPr lang="en-GB" sz="1800" dirty="0"/>
          </a:p>
        </p:txBody>
      </p:sp>
      <p:pic>
        <p:nvPicPr>
          <p:cNvPr id="6" name="Picture 2" descr="C:\Users\Arnau\Downloads\QR tutori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08" y="44624"/>
            <a:ext cx="1416288" cy="14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à coins arrondis 4"/>
          <p:cNvSpPr/>
          <p:nvPr/>
        </p:nvSpPr>
        <p:spPr bwMode="auto">
          <a:xfrm>
            <a:off x="6000730" y="6021705"/>
            <a:ext cx="648072" cy="216024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123728" y="2132856"/>
            <a:ext cx="3632184" cy="2376264"/>
            <a:chOff x="2123728" y="2132856"/>
            <a:chExt cx="3632184" cy="2376264"/>
          </a:xfrm>
        </p:grpSpPr>
        <p:sp>
          <p:nvSpPr>
            <p:cNvPr id="6" name="ZoneTexte 5"/>
            <p:cNvSpPr txBox="1"/>
            <p:nvPr/>
          </p:nvSpPr>
          <p:spPr>
            <a:xfrm>
              <a:off x="4427984" y="2453743"/>
              <a:ext cx="1327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</a:rPr>
                <a:t>From others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812225" y="3533244"/>
              <a:ext cx="1653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</a:rPr>
                <a:t>From our group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Connecteur droit avec flèche 7"/>
            <p:cNvCxnSpPr/>
            <p:nvPr/>
          </p:nvCxnSpPr>
          <p:spPr bwMode="auto">
            <a:xfrm flipH="1" flipV="1">
              <a:off x="3707904" y="2132856"/>
              <a:ext cx="813296" cy="3969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Accolade fermante 11"/>
            <p:cNvSpPr/>
            <p:nvPr/>
          </p:nvSpPr>
          <p:spPr bwMode="auto">
            <a:xfrm>
              <a:off x="2123728" y="2924944"/>
              <a:ext cx="720080" cy="1584176"/>
            </a:xfrm>
            <a:prstGeom prst="rightBrace">
              <a:avLst>
                <a:gd name="adj1" fmla="val 23148"/>
                <a:gd name="adj2" fmla="val 50000"/>
              </a:avLst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80" charset="-128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559234" y="1331476"/>
            <a:ext cx="604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github.com/sysbio-curie/Logical_modelling_pipeline</a:t>
            </a:r>
            <a:r>
              <a:rPr lang="en-GB" dirty="0" smtClean="0"/>
              <a:t> </a:t>
            </a:r>
            <a:endParaRPr lang="en-GB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71120" y="1788539"/>
            <a:ext cx="8994140" cy="4016725"/>
            <a:chOff x="0" y="1216040"/>
            <a:chExt cx="9334574" cy="416876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3" t="19000" r="3415" b="40500"/>
            <a:stretch/>
          </p:blipFill>
          <p:spPr bwMode="auto">
            <a:xfrm>
              <a:off x="0" y="1216040"/>
              <a:ext cx="7246834" cy="416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94" t="19133" r="7734" b="70097"/>
            <a:stretch/>
          </p:blipFill>
          <p:spPr bwMode="auto">
            <a:xfrm>
              <a:off x="6567904" y="1218225"/>
              <a:ext cx="2766670" cy="1137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t="11253" r="1261" b="12231"/>
          <a:stretch/>
        </p:blipFill>
        <p:spPr>
          <a:xfrm>
            <a:off x="796875" y="1412776"/>
            <a:ext cx="7550250" cy="4464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5877272"/>
            <a:ext cx="91440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GB" sz="2400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16346"/>
            <a:ext cx="76962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Example on a Boolean model</a:t>
            </a:r>
            <a:endParaRPr lang="en-US" sz="3600" dirty="0"/>
          </a:p>
        </p:txBody>
      </p:sp>
      <p:pic>
        <p:nvPicPr>
          <p:cNvPr id="6147" name="Image 3" descr="C:\Users\Arnau\Desktop\protocol manuscript\carpeta Dropbox\Models\metastasis\Master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776"/>
            <a:ext cx="7704138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175" y="6470080"/>
            <a:ext cx="3087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1400" dirty="0"/>
              <a:t>Cohen et al. (2015) </a:t>
            </a:r>
            <a:r>
              <a:rPr lang="en-US" sz="1400" dirty="0" err="1"/>
              <a:t>PLoS</a:t>
            </a:r>
            <a:r>
              <a:rPr lang="en-US" sz="1400" dirty="0"/>
              <a:t> Comp </a:t>
            </a:r>
            <a:r>
              <a:rPr lang="en-US" sz="1400" dirty="0" err="1"/>
              <a:t>Biol</a:t>
            </a:r>
            <a:endParaRPr lang="en-US" sz="1400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68308" y="979859"/>
            <a:ext cx="5390831" cy="60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889462" y="1321980"/>
            <a:ext cx="1758624" cy="3496922"/>
          </a:xfrm>
          <a:prstGeom prst="rect">
            <a:avLst/>
          </a:prstGeom>
          <a:noFill/>
          <a:ln w="34925">
            <a:solidFill>
              <a:schemeClr val="tx1">
                <a:alpha val="92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 bwMode="auto">
          <a:xfrm>
            <a:off x="1939261" y="3148304"/>
            <a:ext cx="2272699" cy="2174390"/>
          </a:xfrm>
          <a:prstGeom prst="rect">
            <a:avLst/>
          </a:prstGeom>
          <a:noFill/>
          <a:ln w="34925">
            <a:solidFill>
              <a:schemeClr val="tx1">
                <a:alpha val="92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 bwMode="auto">
          <a:xfrm>
            <a:off x="666047" y="1426458"/>
            <a:ext cx="3041857" cy="1362406"/>
          </a:xfrm>
          <a:prstGeom prst="rect">
            <a:avLst/>
          </a:prstGeom>
          <a:noFill/>
          <a:ln w="34925">
            <a:solidFill>
              <a:schemeClr val="tx1">
                <a:alpha val="92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683568" y="1101884"/>
            <a:ext cx="3757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TGFbeta</a:t>
            </a:r>
            <a:r>
              <a:rPr lang="en-US" sz="1600" b="1" dirty="0" smtClean="0"/>
              <a:t> / Notch / WNT pathways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26546" y="5322694"/>
            <a:ext cx="210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EMT regulators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80448" y="4797152"/>
            <a:ext cx="184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Apoptosis pathway</a:t>
            </a:r>
            <a:endParaRPr lang="en-US" sz="16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13670" y="2924944"/>
            <a:ext cx="1169650" cy="1622824"/>
          </a:xfrm>
          <a:prstGeom prst="rect">
            <a:avLst/>
          </a:prstGeom>
          <a:noFill/>
          <a:ln w="34925">
            <a:solidFill>
              <a:schemeClr val="tx1">
                <a:alpha val="92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357946" y="4573647"/>
            <a:ext cx="188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EGFR pathway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4836569" y="3234226"/>
            <a:ext cx="1758624" cy="1812085"/>
          </a:xfrm>
          <a:prstGeom prst="rect">
            <a:avLst/>
          </a:prstGeom>
          <a:noFill/>
          <a:ln w="34925">
            <a:solidFill>
              <a:schemeClr val="tx1">
                <a:alpha val="92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6" name="Rectangle 15"/>
          <p:cNvSpPr/>
          <p:nvPr/>
        </p:nvSpPr>
        <p:spPr bwMode="auto">
          <a:xfrm>
            <a:off x="4109656" y="2154607"/>
            <a:ext cx="894391" cy="842346"/>
          </a:xfrm>
          <a:prstGeom prst="rect">
            <a:avLst/>
          </a:prstGeom>
          <a:noFill/>
          <a:ln w="34925">
            <a:solidFill>
              <a:schemeClr val="tx1">
                <a:alpha val="92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785850" y="1785274"/>
            <a:ext cx="210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Survival pathway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78874" y="5085184"/>
            <a:ext cx="210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miRNA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5553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Tools used for Boolean simulations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39552" y="5157192"/>
            <a:ext cx="79208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Chaouiya</a:t>
            </a:r>
            <a:r>
              <a:rPr lang="en-US" sz="1100" dirty="0"/>
              <a:t> C, </a:t>
            </a:r>
            <a:r>
              <a:rPr lang="en-US" sz="1100" dirty="0" err="1"/>
              <a:t>Naldi</a:t>
            </a:r>
            <a:r>
              <a:rPr lang="en-US" sz="1100" dirty="0"/>
              <a:t> A, </a:t>
            </a:r>
            <a:r>
              <a:rPr lang="en-US" sz="1100" dirty="0" err="1"/>
              <a:t>Thieffry</a:t>
            </a:r>
            <a:r>
              <a:rPr lang="en-US" sz="1100" dirty="0"/>
              <a:t> D.  2012.  Logical </a:t>
            </a:r>
            <a:r>
              <a:rPr lang="en-US" sz="1100" dirty="0" err="1"/>
              <a:t>Modelling</a:t>
            </a:r>
            <a:r>
              <a:rPr lang="en-US" sz="1100" dirty="0"/>
              <a:t> of Gene Regulatory Networks with </a:t>
            </a:r>
            <a:r>
              <a:rPr lang="en-US" sz="1100" dirty="0" err="1"/>
              <a:t>GINsim</a:t>
            </a:r>
            <a:r>
              <a:rPr lang="en-US" sz="1100" dirty="0"/>
              <a:t>.. Methods in molecular biology (Clifton, N.J.). 804:463-79</a:t>
            </a:r>
            <a:r>
              <a:rPr lang="en-US" sz="1100" dirty="0" smtClean="0"/>
              <a:t>.</a:t>
            </a:r>
          </a:p>
          <a:p>
            <a:endParaRPr lang="en-US" sz="1100" dirty="0" smtClean="0"/>
          </a:p>
          <a:p>
            <a:r>
              <a:rPr lang="en-US" sz="1100" dirty="0"/>
              <a:t>Stoll G, </a:t>
            </a:r>
            <a:r>
              <a:rPr lang="en-US" sz="1100" dirty="0" err="1"/>
              <a:t>Viara</a:t>
            </a:r>
            <a:r>
              <a:rPr lang="en-US" sz="1100" dirty="0"/>
              <a:t> E, </a:t>
            </a:r>
            <a:r>
              <a:rPr lang="en-US" sz="1100" dirty="0" err="1"/>
              <a:t>Barillot</a:t>
            </a:r>
            <a:r>
              <a:rPr lang="en-US" sz="1100" dirty="0"/>
              <a:t> E, Calzone L. Continuous time Boolean modeling for biological signaling: application of Gillespie algorithm. BMC </a:t>
            </a:r>
            <a:r>
              <a:rPr lang="en-US" sz="1100" dirty="0" err="1"/>
              <a:t>Syst</a:t>
            </a:r>
            <a:r>
              <a:rPr lang="en-US" sz="1100" dirty="0"/>
              <a:t> Biol. 2012 Aug 29;6:116.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216024" y="1772816"/>
            <a:ext cx="3888432" cy="2673588"/>
            <a:chOff x="216024" y="1844824"/>
            <a:chExt cx="3888432" cy="2673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890" y="1844824"/>
              <a:ext cx="2044700" cy="901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16024" y="2924944"/>
              <a:ext cx="38884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800" dirty="0" err="1" smtClean="0"/>
                <a:t>GINsim</a:t>
              </a:r>
              <a:r>
                <a:rPr lang="en-US" sz="1800" dirty="0" smtClean="0"/>
                <a:t> (Gene Interaction Network simulation) is a computer tool for the modeling and simulation of genetic regulatory networks.</a:t>
              </a:r>
              <a:endParaRPr lang="en-US" sz="18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227901" y="4149080"/>
              <a:ext cx="1864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00" dirty="0" smtClean="0"/>
                <a:t>www.ginsim.org</a:t>
              </a:r>
              <a:endParaRPr lang="en-GB" sz="1800" dirty="0"/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4464496" y="1700808"/>
            <a:ext cx="4572000" cy="2817604"/>
            <a:chOff x="4464496" y="1700808"/>
            <a:chExt cx="4572000" cy="28176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18909"/>
            <a:stretch/>
          </p:blipFill>
          <p:spPr>
            <a:xfrm>
              <a:off x="5994412" y="1700808"/>
              <a:ext cx="1512168" cy="107616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464496" y="2924944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err="1"/>
                <a:t>MaBoSS</a:t>
              </a:r>
              <a:r>
                <a:rPr lang="en-US" sz="1800" dirty="0"/>
                <a:t> is a C++ software for simulating continuous/discrete time Markov processes, applied on a Boolean network.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37426" y="4149080"/>
              <a:ext cx="1826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00" dirty="0" smtClean="0"/>
                <a:t>maboss.curie.fr</a:t>
              </a:r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85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6512" y="-27384"/>
            <a:ext cx="5987008" cy="1143000"/>
          </a:xfrm>
        </p:spPr>
        <p:txBody>
          <a:bodyPr/>
          <a:lstStyle/>
          <a:p>
            <a:r>
              <a:rPr lang="en-GB" dirty="0" smtClean="0"/>
              <a:t>Boolean model results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3810000" cy="442947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 smtClean="0"/>
              <a:t>Stable states table</a:t>
            </a:r>
          </a:p>
          <a:p>
            <a:pPr lvl="1"/>
            <a:r>
              <a:rPr lang="en-GB" sz="2000" dirty="0"/>
              <a:t>Each stable state corresponds to a </a:t>
            </a:r>
            <a:r>
              <a:rPr lang="en-GB" sz="2000" dirty="0">
                <a:solidFill>
                  <a:srgbClr val="C00000"/>
                </a:solidFill>
              </a:rPr>
              <a:t>biological situation/context</a:t>
            </a:r>
          </a:p>
          <a:p>
            <a:pPr lvl="2"/>
            <a:endParaRPr lang="en-GB" sz="1600" dirty="0" smtClean="0"/>
          </a:p>
          <a:p>
            <a:r>
              <a:rPr lang="en-GB" sz="2400" dirty="0" smtClean="0">
                <a:solidFill>
                  <a:srgbClr val="C00000"/>
                </a:solidFill>
              </a:rPr>
              <a:t>Inputs</a:t>
            </a:r>
            <a:r>
              <a:rPr lang="en-GB" sz="2400" dirty="0" smtClean="0"/>
              <a:t> are set</a:t>
            </a:r>
          </a:p>
          <a:p>
            <a:r>
              <a:rPr lang="en-GB" sz="2400" dirty="0" smtClean="0">
                <a:solidFill>
                  <a:srgbClr val="C00000"/>
                </a:solidFill>
              </a:rPr>
              <a:t>Mechanisms</a:t>
            </a:r>
            <a:r>
              <a:rPr lang="en-GB" sz="2400" dirty="0" smtClean="0"/>
              <a:t> are known</a:t>
            </a:r>
          </a:p>
          <a:p>
            <a:r>
              <a:rPr lang="en-GB" sz="2400" dirty="0">
                <a:solidFill>
                  <a:srgbClr val="C00000"/>
                </a:solidFill>
              </a:rPr>
              <a:t>Objectives</a:t>
            </a:r>
            <a:r>
              <a:rPr lang="en-GB" sz="2400" dirty="0"/>
              <a:t> are stable states</a:t>
            </a:r>
          </a:p>
          <a:p>
            <a:pPr lvl="2"/>
            <a:endParaRPr lang="en-GB" sz="1600" dirty="0" smtClean="0"/>
          </a:p>
          <a:p>
            <a:r>
              <a:rPr lang="en-GB" sz="2400" dirty="0" smtClean="0"/>
              <a:t>Once stable states are clear</a:t>
            </a:r>
          </a:p>
          <a:p>
            <a:pPr lvl="1"/>
            <a:r>
              <a:rPr lang="en-GB" sz="2000" dirty="0" smtClean="0"/>
              <a:t>Perturbing the mechanisms is highly informative</a:t>
            </a:r>
          </a:p>
          <a:p>
            <a:pPr lvl="1"/>
            <a:r>
              <a:rPr lang="en-GB" sz="2000" dirty="0" smtClean="0">
                <a:solidFill>
                  <a:srgbClr val="C00000"/>
                </a:solidFill>
              </a:rPr>
              <a:t>Overexpression /Knock out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/>
          <a:stretch/>
        </p:blipFill>
        <p:spPr bwMode="auto">
          <a:xfrm rot="5400000">
            <a:off x="3517022" y="2494319"/>
            <a:ext cx="6719483" cy="19442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5 Flecha izquierda"/>
          <p:cNvSpPr/>
          <p:nvPr/>
        </p:nvSpPr>
        <p:spPr>
          <a:xfrm>
            <a:off x="7920880" y="53065"/>
            <a:ext cx="864096" cy="2033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6 Flecha izquierda"/>
          <p:cNvSpPr/>
          <p:nvPr/>
        </p:nvSpPr>
        <p:spPr>
          <a:xfrm>
            <a:off x="7920880" y="264859"/>
            <a:ext cx="864096" cy="2033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Flecha izquierda"/>
          <p:cNvSpPr/>
          <p:nvPr/>
        </p:nvSpPr>
        <p:spPr>
          <a:xfrm>
            <a:off x="7920880" y="1747416"/>
            <a:ext cx="864096" cy="2033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8 Flecha izquierda"/>
          <p:cNvSpPr/>
          <p:nvPr/>
        </p:nvSpPr>
        <p:spPr>
          <a:xfrm>
            <a:off x="7920880" y="1535623"/>
            <a:ext cx="864096" cy="20339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Flecha izquierda"/>
          <p:cNvSpPr/>
          <p:nvPr/>
        </p:nvSpPr>
        <p:spPr>
          <a:xfrm>
            <a:off x="7920880" y="688447"/>
            <a:ext cx="864096" cy="20339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10 Flecha izquierda"/>
          <p:cNvSpPr/>
          <p:nvPr/>
        </p:nvSpPr>
        <p:spPr>
          <a:xfrm>
            <a:off x="7920880" y="476653"/>
            <a:ext cx="864096" cy="20339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Flecha izquierda"/>
          <p:cNvSpPr/>
          <p:nvPr/>
        </p:nvSpPr>
        <p:spPr>
          <a:xfrm>
            <a:off x="7920880" y="900241"/>
            <a:ext cx="864096" cy="20339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12 Flecha izquierda"/>
          <p:cNvSpPr/>
          <p:nvPr/>
        </p:nvSpPr>
        <p:spPr>
          <a:xfrm>
            <a:off x="7920880" y="1112035"/>
            <a:ext cx="864096" cy="20339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Flecha izquierda"/>
          <p:cNvSpPr/>
          <p:nvPr/>
        </p:nvSpPr>
        <p:spPr>
          <a:xfrm>
            <a:off x="7920880" y="1323829"/>
            <a:ext cx="864096" cy="20339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14 CuadroTexto"/>
          <p:cNvSpPr txBox="1"/>
          <p:nvPr/>
        </p:nvSpPr>
        <p:spPr>
          <a:xfrm>
            <a:off x="7776864" y="6219352"/>
            <a:ext cx="13671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Inputs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83781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We can classify the solutions of the Boolean model using PCA</a:t>
            </a:r>
            <a:endParaRPr lang="en-US" sz="3600" dirty="0"/>
          </a:p>
        </p:txBody>
      </p:sp>
      <p:pic>
        <p:nvPicPr>
          <p:cNvPr id="2050" name="Picture 2" descr="C:\Users\Arnau\Desktop\Tutorial\+ from GDocs to MD\Images\image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27" y="1185890"/>
            <a:ext cx="6302346" cy="56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7 Rectángulo"/>
          <p:cNvSpPr/>
          <p:nvPr/>
        </p:nvSpPr>
        <p:spPr>
          <a:xfrm>
            <a:off x="0" y="5877272"/>
            <a:ext cx="9144000" cy="104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Asymptotic </a:t>
            </a:r>
            <a:r>
              <a:rPr lang="en-US" sz="3600" dirty="0" smtClean="0"/>
              <a:t>solutions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139951" y="2348880"/>
            <a:ext cx="4799069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Method: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600" dirty="0"/>
              <a:t>continuous time Markov process / Gillespie algorithm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600" dirty="0"/>
              <a:t>a rate of change associated to each transition (separate rate up and rate down)</a:t>
            </a:r>
          </a:p>
          <a:p>
            <a:pPr>
              <a:defRPr/>
            </a:pPr>
            <a:endParaRPr lang="en-US" sz="1600" dirty="0"/>
          </a:p>
          <a:p>
            <a:pPr marL="285750" indent="-285750">
              <a:buFont typeface="Symbol" charset="0"/>
              <a:buChar char=""/>
              <a:defRPr/>
            </a:pPr>
            <a:r>
              <a:rPr lang="en-US" sz="1600" dirty="0"/>
              <a:t>To each Boolean state, a probability is associated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5976" y="1124744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Probabilities of reaching a state from an initial condition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Stable state solutions, where the system can no longer evolve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8909"/>
          <a:stretch/>
        </p:blipFill>
        <p:spPr>
          <a:xfrm>
            <a:off x="8028384" y="1556792"/>
            <a:ext cx="910637" cy="648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0" y="1844824"/>
            <a:ext cx="985838" cy="43474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/>
          <a:stretch/>
        </p:blipFill>
        <p:spPr bwMode="auto">
          <a:xfrm rot="5400000">
            <a:off x="125207" y="3507646"/>
            <a:ext cx="4653136" cy="1520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587678" y="2204863"/>
            <a:ext cx="1760186" cy="87803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6512" y="6536609"/>
            <a:ext cx="185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www.ginsim.org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55976" y="6525344"/>
            <a:ext cx="187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maboss.curie.fr</a:t>
            </a:r>
            <a:endParaRPr lang="en-US" sz="1400" dirty="0"/>
          </a:p>
        </p:txBody>
      </p:sp>
      <p:pic>
        <p:nvPicPr>
          <p:cNvPr id="18" name="image42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30015" y="4134652"/>
            <a:ext cx="2698469" cy="26984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655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Tema_Curie_meu_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rie meva">
      <a:majorFont>
        <a:latin typeface="Arial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s-ES_trad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s-ES_trad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80" charset="-128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10973</TotalTime>
  <Words>1068</Words>
  <Application>Microsoft Office PowerPoint</Application>
  <PresentationFormat>Affichage à l'écran (4:3)</PresentationFormat>
  <Paragraphs>177</Paragraphs>
  <Slides>20</Slides>
  <Notes>4</Notes>
  <HiddenSlides>5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ヒラギノ角ゴ Pro W3</vt:lpstr>
      <vt:lpstr>Symbol</vt:lpstr>
      <vt:lpstr>Microsoft JhengHei UI</vt:lpstr>
      <vt:lpstr>Arial</vt:lpstr>
      <vt:lpstr>Wingdings</vt:lpstr>
      <vt:lpstr>Calibri</vt:lpstr>
      <vt:lpstr>Tema_Curie_meu_2016</vt:lpstr>
      <vt:lpstr>Présentation PowerPoint</vt:lpstr>
      <vt:lpstr>Pipeline of methods outline</vt:lpstr>
      <vt:lpstr>Tools used</vt:lpstr>
      <vt:lpstr>Pipeline</vt:lpstr>
      <vt:lpstr>Example on a Boolean model</vt:lpstr>
      <vt:lpstr>Tools used for Boolean simulations</vt:lpstr>
      <vt:lpstr>Boolean model results</vt:lpstr>
      <vt:lpstr>We can classify the solutions of the Boolean model using PCA</vt:lpstr>
      <vt:lpstr>Asymptotic solutions</vt:lpstr>
      <vt:lpstr>Analysing stable states: MaBoSS</vt:lpstr>
      <vt:lpstr>MaBoSS solutions of the Boolean model can be interpreted biologically</vt:lpstr>
      <vt:lpstr>Mutants in MaBoSS</vt:lpstr>
      <vt:lpstr>Can we predict genetic interactions?</vt:lpstr>
      <vt:lpstr>Generating genetic interactions</vt:lpstr>
      <vt:lpstr>Types of genetic interactions</vt:lpstr>
      <vt:lpstr>Studying mutants variability on phenotypes of interest</vt:lpstr>
      <vt:lpstr>Robustness analysis of genetic interactions with respect to the phenotype probability</vt:lpstr>
      <vt:lpstr>Robustness of the model’s logical rules</vt:lpstr>
      <vt:lpstr>Robustness analysis of logical gates with respect to the phenotype probability</vt:lpstr>
      <vt:lpstr>Logical modelling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INVADE: Multiscale mathematical modelling of tumour invasion</dc:title>
  <dc:creator>Arnau Montagud</dc:creator>
  <cp:lastModifiedBy>Arnau Montagud</cp:lastModifiedBy>
  <cp:revision>539</cp:revision>
  <cp:lastPrinted>2015-11-23T03:17:28Z</cp:lastPrinted>
  <dcterms:created xsi:type="dcterms:W3CDTF">2014-02-10T20:49:30Z</dcterms:created>
  <dcterms:modified xsi:type="dcterms:W3CDTF">2018-05-03T11:04:33Z</dcterms:modified>
</cp:coreProperties>
</file>